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42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4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389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03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893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575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45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06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908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116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84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5658-55E9-4002-9234-1608779D4208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42F70-6A42-4B5F-AD84-6F39064F6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LATE INTRAUTERINE FETAL DEATH AND STILLBIRTH 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 . </a:t>
            </a:r>
            <a:r>
              <a:rPr lang="en-US" dirty="0" err="1" smtClean="0"/>
              <a:t>Maysoon</a:t>
            </a:r>
            <a:r>
              <a:rPr lang="en-US" dirty="0" smtClean="0"/>
              <a:t> </a:t>
            </a:r>
            <a:r>
              <a:rPr lang="en-US" dirty="0" err="1" smtClean="0"/>
              <a:t>sharief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463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0"/>
            <a:ext cx="12090400" cy="6858000"/>
          </a:xfrm>
        </p:spPr>
        <p:txBody>
          <a:bodyPr>
            <a:normAutofit lnSpcReduction="10000"/>
          </a:bodyPr>
          <a:lstStyle/>
          <a:p>
            <a:endParaRPr lang="ar-IQ" dirty="0"/>
          </a:p>
          <a:p>
            <a:r>
              <a:rPr lang="en-US" b="1" dirty="0" err="1">
                <a:solidFill>
                  <a:srgbClr val="FF0000"/>
                </a:solidFill>
              </a:rPr>
              <a:t>Transplacental</a:t>
            </a:r>
            <a:r>
              <a:rPr lang="en-US" b="1" dirty="0">
                <a:solidFill>
                  <a:srgbClr val="FF0000"/>
                </a:solidFill>
              </a:rPr>
              <a:t> infections associated with IUFD include: </a:t>
            </a:r>
          </a:p>
          <a:p>
            <a:r>
              <a:rPr lang="en-US" b="1" dirty="0"/>
              <a:t> Cytomegalovirus. </a:t>
            </a:r>
          </a:p>
          <a:p>
            <a:r>
              <a:rPr lang="en-US" b="1" dirty="0"/>
              <a:t> Syphilis. </a:t>
            </a:r>
          </a:p>
          <a:p>
            <a:r>
              <a:rPr lang="en-US" b="1" dirty="0"/>
              <a:t> Parvovirus. </a:t>
            </a:r>
          </a:p>
          <a:p>
            <a:r>
              <a:rPr lang="en-US" b="1" dirty="0"/>
              <a:t> Listeria. </a:t>
            </a:r>
          </a:p>
          <a:p>
            <a:r>
              <a:rPr lang="en-US" b="1" dirty="0"/>
              <a:t> Rubella. </a:t>
            </a:r>
          </a:p>
          <a:p>
            <a:r>
              <a:rPr lang="en-US" b="1" dirty="0"/>
              <a:t> Toxoplasmosis. </a:t>
            </a:r>
          </a:p>
          <a:p>
            <a:r>
              <a:rPr lang="en-US" b="1" dirty="0"/>
              <a:t> herpes simplex. </a:t>
            </a:r>
          </a:p>
          <a:p>
            <a:r>
              <a:rPr lang="en-US" b="1" dirty="0"/>
              <a:t> </a:t>
            </a:r>
            <a:r>
              <a:rPr lang="en-US" b="1" dirty="0" err="1"/>
              <a:t>coxsackievirus</a:t>
            </a:r>
            <a:r>
              <a:rPr lang="en-US" b="1" dirty="0"/>
              <a:t>, 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 </a:t>
            </a:r>
            <a:r>
              <a:rPr lang="en-US" b="1" dirty="0"/>
              <a:t>Malaria </a:t>
            </a:r>
            <a:r>
              <a:rPr lang="en-US" b="1" dirty="0" err="1"/>
              <a:t>parasitaemia</a:t>
            </a:r>
            <a:r>
              <a:rPr lang="en-US" b="1" dirty="0"/>
              <a:t> </a:t>
            </a:r>
          </a:p>
          <a:p>
            <a:r>
              <a:rPr lang="en-US" b="1" dirty="0"/>
              <a:t> Ascending infection, with or without membrane rupture, with Escherichia coli, </a:t>
            </a:r>
            <a:r>
              <a:rPr lang="en-US" b="1" dirty="0" err="1"/>
              <a:t>Klebsiella</a:t>
            </a:r>
            <a:r>
              <a:rPr lang="en-US" b="1" dirty="0"/>
              <a:t>, Group B Streptococcus, Enterococcus, mycoplasma/</a:t>
            </a:r>
            <a:r>
              <a:rPr lang="en-US" b="1" dirty="0" err="1"/>
              <a:t>ureaplasma</a:t>
            </a:r>
            <a:r>
              <a:rPr lang="en-US" b="1" dirty="0"/>
              <a:t>, </a:t>
            </a:r>
            <a:r>
              <a:rPr lang="en-US" b="1" dirty="0" err="1"/>
              <a:t>Haemophilus</a:t>
            </a:r>
            <a:r>
              <a:rPr lang="en-US" b="1" dirty="0"/>
              <a:t> </a:t>
            </a:r>
            <a:r>
              <a:rPr lang="en-US" b="1" dirty="0" err="1"/>
              <a:t>influenzae</a:t>
            </a:r>
            <a:r>
              <a:rPr lang="en-US" b="1" dirty="0"/>
              <a:t> and Chlamydia are more common infectious causes in developed countries.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523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686" y="0"/>
            <a:ext cx="12003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14" y="0"/>
            <a:ext cx="11974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57" y="-290286"/>
            <a:ext cx="12032343" cy="71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 best practice guidance for cytogenetic analysis of the baby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 </a:t>
            </a:r>
            <a:r>
              <a:rPr lang="en-US" b="1" dirty="0"/>
              <a:t>Written consent should be taken. </a:t>
            </a:r>
          </a:p>
          <a:p>
            <a:r>
              <a:rPr lang="en-US" b="1" dirty="0"/>
              <a:t> Samples from multiple tissues are used to increase the chance of culture. </a:t>
            </a:r>
          </a:p>
          <a:p>
            <a:r>
              <a:rPr lang="en-US" b="1" dirty="0"/>
              <a:t> More than one cytogenetic technique should be available. </a:t>
            </a:r>
          </a:p>
          <a:p>
            <a:r>
              <a:rPr lang="en-US" b="1" dirty="0"/>
              <a:t> Culture fluid should be stored in a refrigerator and thawed thoroughly before use. </a:t>
            </a:r>
          </a:p>
          <a:p>
            <a:r>
              <a:rPr lang="en-US" b="1" dirty="0"/>
              <a:t> 6% of stillborn babies will have a chromosomal abnormality. </a:t>
            </a:r>
          </a:p>
          <a:p>
            <a:r>
              <a:rPr lang="en-US" b="1" dirty="0"/>
              <a:t> Some abnormalities are potentially recurrent.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3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 guidance on perinatal postmortem examination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 </a:t>
            </a:r>
            <a:r>
              <a:rPr lang="en-US" b="1" dirty="0"/>
              <a:t>Postmortem examination provides more information than other tests. </a:t>
            </a:r>
          </a:p>
          <a:p>
            <a:r>
              <a:rPr lang="en-US" b="1" dirty="0"/>
              <a:t> Individual, cultural and religious beliefs must be respected when offering postmortem examination. </a:t>
            </a:r>
          </a:p>
          <a:p>
            <a:r>
              <a:rPr lang="en-US" b="1" dirty="0"/>
              <a:t> Written consent must be obtained. </a:t>
            </a:r>
          </a:p>
          <a:p>
            <a:r>
              <a:rPr lang="en-US" b="1" dirty="0"/>
              <a:t> Parents should be offered a description of the procedure and the appearance of the baby afterwards.. </a:t>
            </a:r>
          </a:p>
          <a:p>
            <a:r>
              <a:rPr lang="en-US" b="1" dirty="0"/>
              <a:t> Discussions should be supplemented by the offer of a leaflet.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881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 examination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/>
          </a:p>
          <a:p>
            <a:r>
              <a:rPr lang="en-US" dirty="0" smtClean="0"/>
              <a:t>should </a:t>
            </a:r>
            <a:r>
              <a:rPr lang="en-US" dirty="0"/>
              <a:t>include : </a:t>
            </a:r>
          </a:p>
          <a:p>
            <a:r>
              <a:rPr lang="en-US" dirty="0"/>
              <a:t> Birth weight, </a:t>
            </a:r>
          </a:p>
          <a:p>
            <a:r>
              <a:rPr lang="en-US" dirty="0"/>
              <a:t> External </a:t>
            </a:r>
          </a:p>
          <a:p>
            <a:r>
              <a:rPr lang="en-US" dirty="0"/>
              <a:t> Autopsy </a:t>
            </a:r>
          </a:p>
          <a:p>
            <a:r>
              <a:rPr lang="en-US" dirty="0"/>
              <a:t> Microscopy </a:t>
            </a:r>
          </a:p>
          <a:p>
            <a:r>
              <a:rPr lang="en-US" dirty="0"/>
              <a:t> X-ray </a:t>
            </a:r>
          </a:p>
          <a:p>
            <a:r>
              <a:rPr lang="en-US" dirty="0"/>
              <a:t> Placenta and cord. </a:t>
            </a:r>
          </a:p>
          <a:p>
            <a:r>
              <a:rPr lang="en-US" dirty="0"/>
              <a:t> Parents who decline full postmortem might be offered a limited examination such as needle biopsies, but these are much less informative. </a:t>
            </a:r>
          </a:p>
          <a:p>
            <a:r>
              <a:rPr lang="en-US" dirty="0"/>
              <a:t> Ultrasound and (MRI) should not be offered as a substitute for conventional postmortem. </a:t>
            </a:r>
          </a:p>
          <a:p>
            <a:r>
              <a:rPr lang="en-US" dirty="0"/>
              <a:t> MRI can be a useful adjunct to conventional postmortem.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803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timing and mode of birth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 </a:t>
            </a:r>
            <a:r>
              <a:rPr lang="en-US" dirty="0"/>
              <a:t>Options for timing and mode of birth depends on: </a:t>
            </a:r>
          </a:p>
          <a:p>
            <a:r>
              <a:rPr lang="en-US" dirty="0"/>
              <a:t> the </a:t>
            </a:r>
            <a:r>
              <a:rPr lang="en-US" dirty="0" err="1"/>
              <a:t>mother‟s</a:t>
            </a:r>
            <a:r>
              <a:rPr lang="en-US" dirty="0"/>
              <a:t> preferences </a:t>
            </a:r>
          </a:p>
          <a:p>
            <a:r>
              <a:rPr lang="en-US" dirty="0"/>
              <a:t> her medical condition </a:t>
            </a:r>
          </a:p>
          <a:p>
            <a:r>
              <a:rPr lang="en-US" dirty="0"/>
              <a:t> previous intrapartum history. </a:t>
            </a:r>
          </a:p>
          <a:p>
            <a:r>
              <a:rPr lang="en-US" dirty="0"/>
              <a:t> immediate delivery is </a:t>
            </a:r>
            <a:r>
              <a:rPr lang="en-US" dirty="0" err="1"/>
              <a:t>concidered</a:t>
            </a:r>
            <a:r>
              <a:rPr lang="en-US" dirty="0"/>
              <a:t> if there is </a:t>
            </a:r>
          </a:p>
          <a:p>
            <a:r>
              <a:rPr lang="en-US" dirty="0"/>
              <a:t> sepsis, </a:t>
            </a:r>
          </a:p>
          <a:p>
            <a:r>
              <a:rPr lang="en-US" dirty="0"/>
              <a:t> preeclampsia, </a:t>
            </a:r>
          </a:p>
          <a:p>
            <a:r>
              <a:rPr lang="en-US" dirty="0"/>
              <a:t> placental abruption </a:t>
            </a:r>
          </a:p>
          <a:p>
            <a:r>
              <a:rPr lang="en-US" dirty="0"/>
              <a:t> membrane rupture </a:t>
            </a:r>
          </a:p>
          <a:p>
            <a:r>
              <a:rPr lang="en-US" dirty="0"/>
              <a:t> Well women with intact membranes and no evidence of DIC or bleeding should have the option of immediate delivery versus expectant management because &gt; 85% of women will </a:t>
            </a:r>
            <a:r>
              <a:rPr lang="en-US" dirty="0" err="1"/>
              <a:t>labour</a:t>
            </a:r>
            <a:r>
              <a:rPr lang="en-US" dirty="0"/>
              <a:t> spontaneously within three weeks of diagnosis </a:t>
            </a:r>
          </a:p>
          <a:p>
            <a:r>
              <a:rPr lang="en-US" dirty="0"/>
              <a:t> Women who delay </a:t>
            </a:r>
            <a:r>
              <a:rPr lang="en-US" dirty="0" err="1"/>
              <a:t>labour</a:t>
            </a:r>
            <a:r>
              <a:rPr lang="en-US" dirty="0"/>
              <a:t> for &gt; 48 hours should be advised to have testing for DIC twice weekly. </a:t>
            </a:r>
          </a:p>
          <a:p>
            <a:r>
              <a:rPr lang="en-US" dirty="0"/>
              <a:t> Women with expectant management should be advised that: </a:t>
            </a:r>
          </a:p>
          <a:p>
            <a:r>
              <a:rPr lang="en-US" dirty="0"/>
              <a:t> the value of postmortem may be reduced. </a:t>
            </a:r>
          </a:p>
          <a:p>
            <a:r>
              <a:rPr lang="en-US" dirty="0"/>
              <a:t> The baby's appearance may deteriorate. </a:t>
            </a:r>
          </a:p>
          <a:p>
            <a:r>
              <a:rPr lang="en-US" dirty="0"/>
              <a:t> Vaginal birth is the recommended mode of delivery, but CS may be considered with some. </a:t>
            </a:r>
          </a:p>
          <a:p>
            <a:r>
              <a:rPr lang="en-US" dirty="0"/>
              <a:t> Vaginal birth can be achieved within 24 hours of induction of </a:t>
            </a:r>
            <a:r>
              <a:rPr lang="en-US" dirty="0" err="1"/>
              <a:t>labour</a:t>
            </a:r>
            <a:r>
              <a:rPr lang="en-US" dirty="0"/>
              <a:t> in about 90% of women.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5935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IOL for a woman with an unscarred uterus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 </a:t>
            </a:r>
            <a:r>
              <a:rPr lang="en-US" dirty="0"/>
              <a:t>Combination of mifepristone and a prostaglandin preparation are recommended as 1st line for IOL </a:t>
            </a:r>
          </a:p>
          <a:p>
            <a:r>
              <a:rPr lang="en-US" dirty="0"/>
              <a:t> Mifepristone reduce the time interval by about 7 hours compared with regimens not including mifepristone. </a:t>
            </a:r>
          </a:p>
          <a:p>
            <a:r>
              <a:rPr lang="en-US" dirty="0"/>
              <a:t> misoprostol use for late IUFD should be adjusted according to gestational age: </a:t>
            </a:r>
          </a:p>
          <a:p>
            <a:r>
              <a:rPr lang="en-US" dirty="0"/>
              <a:t> 100 micrograms 6-hourly before 26 weeks; </a:t>
            </a:r>
          </a:p>
          <a:p>
            <a:r>
              <a:rPr lang="en-US" dirty="0"/>
              <a:t> 25–50 micrograms 4-hourly after 26 weeks or more. </a:t>
            </a:r>
          </a:p>
          <a:p>
            <a:r>
              <a:rPr lang="en-US" dirty="0"/>
              <a:t> Misoprostol and prostaglandin E2 have equivalent safety and efficacy with lower cost for misoprostol. </a:t>
            </a:r>
          </a:p>
          <a:p>
            <a:r>
              <a:rPr lang="en-US" dirty="0"/>
              <a:t> vaginal misoprostol is as effective as oral but associated with less adverse effects(GIT, shivering and pyrexia)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7935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IOL for a woman with an scarred uterus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ar-IQ" dirty="0"/>
          </a:p>
          <a:p>
            <a:r>
              <a:rPr lang="en-US" dirty="0" smtClean="0"/>
              <a:t> </a:t>
            </a:r>
            <a:r>
              <a:rPr lang="en-US" dirty="0"/>
              <a:t>should be undertaken by a consultant obstetrician. </a:t>
            </a:r>
          </a:p>
          <a:p>
            <a:r>
              <a:rPr lang="en-US" dirty="0"/>
              <a:t> Mifepristone alone increase the chance of </a:t>
            </a:r>
            <a:r>
              <a:rPr lang="en-US" dirty="0" err="1"/>
              <a:t>labour</a:t>
            </a:r>
            <a:r>
              <a:rPr lang="en-US" dirty="0"/>
              <a:t> significantly within 72 hours: </a:t>
            </a:r>
          </a:p>
          <a:p>
            <a:r>
              <a:rPr lang="en-US" dirty="0"/>
              <a:t> 200 mg three times a day for 2 days. </a:t>
            </a:r>
          </a:p>
          <a:p>
            <a:r>
              <a:rPr lang="en-US" dirty="0"/>
              <a:t> Or mifepristone 600 mg once daily for 2 days. </a:t>
            </a:r>
          </a:p>
          <a:p>
            <a:endParaRPr lang="ar-IQ" dirty="0"/>
          </a:p>
          <a:p>
            <a:r>
              <a:rPr lang="en-US" dirty="0"/>
              <a:t> In women with a single LSCS, IOL with prostaglandin is safe but not without risk. </a:t>
            </a:r>
          </a:p>
          <a:p>
            <a:r>
              <a:rPr lang="en-US" dirty="0"/>
              <a:t> Women with two LSCS the risk of IOL is only a little higher than for women with a single previous LSCS. </a:t>
            </a:r>
          </a:p>
          <a:p>
            <a:r>
              <a:rPr lang="en-US" dirty="0"/>
              <a:t> Women with more than two LSCS deliveries or atypical scars the safety of induction of </a:t>
            </a:r>
            <a:r>
              <a:rPr lang="en-US" dirty="0" err="1"/>
              <a:t>labour</a:t>
            </a:r>
            <a:r>
              <a:rPr lang="en-US" dirty="0"/>
              <a:t> is unknown.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752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88457"/>
            <a:ext cx="11194143" cy="4869542"/>
          </a:xfrm>
        </p:spPr>
        <p:txBody>
          <a:bodyPr/>
          <a:lstStyle/>
          <a:p>
            <a:r>
              <a:rPr lang="en-US" b="1" dirty="0" smtClean="0"/>
              <a:t>stillbirth  </a:t>
            </a:r>
            <a:r>
              <a:rPr lang="en-US" b="1" dirty="0"/>
              <a:t>:</a:t>
            </a:r>
            <a:r>
              <a:rPr lang="en-US" b="1" dirty="0" smtClean="0"/>
              <a:t>a </a:t>
            </a:r>
            <a:r>
              <a:rPr lang="en-US" b="1" dirty="0">
                <a:solidFill>
                  <a:srgbClr val="FF0000"/>
                </a:solidFill>
              </a:rPr>
              <a:t>baby delivered with no signs of life known to have died after 24 completed weeks of pregnancy‟. </a:t>
            </a:r>
          </a:p>
          <a:p>
            <a:r>
              <a:rPr lang="en-US" b="1" dirty="0"/>
              <a:t> IUFD refers to babies with no signs of life in utero. </a:t>
            </a:r>
          </a:p>
          <a:p>
            <a:r>
              <a:rPr lang="en-US" b="1" dirty="0"/>
              <a:t> in the UK stillbirth rate was 3.9 per 1000. </a:t>
            </a:r>
          </a:p>
          <a:p>
            <a:r>
              <a:rPr lang="en-US" b="1" dirty="0"/>
              <a:t> &gt;1/3 of stillbirths are SGA </a:t>
            </a:r>
            <a:endParaRPr lang="en-US" b="1" dirty="0" smtClean="0"/>
          </a:p>
          <a:p>
            <a:r>
              <a:rPr lang="en-US" b="1" dirty="0" smtClean="0"/>
              <a:t>      ,</a:t>
            </a:r>
            <a:r>
              <a:rPr lang="en-US" b="1" dirty="0"/>
              <a:t>1/2 unexplained </a:t>
            </a:r>
            <a:endParaRPr lang="en-US" b="1" dirty="0" smtClean="0"/>
          </a:p>
          <a:p>
            <a:r>
              <a:rPr lang="en-US" b="1" dirty="0" smtClean="0"/>
              <a:t>       1/2 </a:t>
            </a:r>
            <a:r>
              <a:rPr lang="en-US" b="1" dirty="0"/>
              <a:t>with suboptimal care.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2480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considered suitable facilities for </a:t>
            </a:r>
            <a:r>
              <a:rPr lang="en-US" b="1" dirty="0" err="1" smtClean="0"/>
              <a:t>labour</a:t>
            </a:r>
            <a:r>
              <a:rPr lang="en-US" b="1" dirty="0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 </a:t>
            </a:r>
            <a:r>
              <a:rPr lang="en-US" dirty="0"/>
              <a:t>Women with uncomplicated IUFD should be monitored in a separate </a:t>
            </a:r>
            <a:r>
              <a:rPr lang="en-US" dirty="0" err="1"/>
              <a:t>labour</a:t>
            </a:r>
            <a:r>
              <a:rPr lang="en-US" dirty="0"/>
              <a:t> room with a companion, away from the sounds of other women and babies. </a:t>
            </a:r>
          </a:p>
          <a:p>
            <a:r>
              <a:rPr lang="en-US" dirty="0"/>
              <a:t> Care in </a:t>
            </a:r>
            <a:r>
              <a:rPr lang="en-US" dirty="0" err="1"/>
              <a:t>labour</a:t>
            </a:r>
            <a:r>
              <a:rPr lang="en-US" dirty="0"/>
              <a:t> should given by an experienced midwife. </a:t>
            </a:r>
            <a:endParaRPr lang="en-US" dirty="0" smtClean="0"/>
          </a:p>
          <a:p>
            <a:r>
              <a:rPr lang="en-US" b="1" dirty="0"/>
              <a:t>What are the recommendations for intrapartum antimicrobial therapy? </a:t>
            </a:r>
            <a:endParaRPr lang="en-US" dirty="0"/>
          </a:p>
          <a:p>
            <a:r>
              <a:rPr lang="en-US" dirty="0"/>
              <a:t> Women with sepsis should be treated with intravenous broad-spectrum antibiotic. </a:t>
            </a:r>
          </a:p>
          <a:p>
            <a:r>
              <a:rPr lang="en-US" dirty="0"/>
              <a:t> Routine antibiotic prophylaxis should not be used. </a:t>
            </a:r>
          </a:p>
          <a:p>
            <a:r>
              <a:rPr lang="en-US" dirty="0"/>
              <a:t> Intrapartum antibiotic prophylaxis for women </a:t>
            </a:r>
            <a:r>
              <a:rPr lang="en-US" dirty="0" err="1"/>
              <a:t>colonised</a:t>
            </a:r>
            <a:r>
              <a:rPr lang="en-US" dirty="0"/>
              <a:t> with group B streptococcus is not indicated. </a:t>
            </a:r>
          </a:p>
          <a:p>
            <a:endParaRPr lang="ar-IQ" dirty="0"/>
          </a:p>
          <a:p>
            <a:r>
              <a:rPr lang="en-US" b="1" dirty="0"/>
              <a:t>Are there any special recommendations for pain relief in </a:t>
            </a:r>
            <a:r>
              <a:rPr lang="en-US" b="1" dirty="0" err="1"/>
              <a:t>labour</a:t>
            </a:r>
            <a:r>
              <a:rPr lang="en-US" b="1" dirty="0"/>
              <a:t>? </a:t>
            </a:r>
            <a:endParaRPr lang="en-US" dirty="0"/>
          </a:p>
          <a:p>
            <a:r>
              <a:rPr lang="en-US" dirty="0"/>
              <a:t> </a:t>
            </a:r>
            <a:r>
              <a:rPr lang="en-US" dirty="0" err="1"/>
              <a:t>Diamorphine</a:t>
            </a:r>
            <a:r>
              <a:rPr lang="en-US" dirty="0"/>
              <a:t> should be used in preference to pethidine. </a:t>
            </a:r>
          </a:p>
          <a:p>
            <a:r>
              <a:rPr lang="en-US" dirty="0"/>
              <a:t> Epidural </a:t>
            </a:r>
            <a:r>
              <a:rPr lang="en-US" dirty="0" err="1"/>
              <a:t>anaesthesia</a:t>
            </a:r>
            <a:r>
              <a:rPr lang="en-US" dirty="0"/>
              <a:t> should be available after assessment for DIC and sepsis.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45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Puerperium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thromboprophylaxis</a:t>
            </a:r>
            <a:r>
              <a:rPr lang="en-US" b="1" dirty="0" smtClean="0"/>
              <a:t> </a:t>
            </a:r>
            <a:endParaRPr lang="en-US" dirty="0"/>
          </a:p>
          <a:p>
            <a:r>
              <a:rPr lang="en-US" dirty="0"/>
              <a:t> Women should be routinely assessed for </a:t>
            </a:r>
            <a:r>
              <a:rPr lang="en-US" dirty="0" err="1"/>
              <a:t>thromboprophylaxis</a:t>
            </a:r>
            <a:r>
              <a:rPr lang="en-US" dirty="0"/>
              <a:t>, but IUFD is not a risk factor. </a:t>
            </a:r>
          </a:p>
          <a:p>
            <a:r>
              <a:rPr lang="en-US" dirty="0"/>
              <a:t> Heparin </a:t>
            </a:r>
            <a:r>
              <a:rPr lang="en-US" dirty="0" err="1"/>
              <a:t>thromboprophylaxis</a:t>
            </a:r>
            <a:r>
              <a:rPr lang="en-US" dirty="0"/>
              <a:t> should be discussed with a </a:t>
            </a:r>
            <a:r>
              <a:rPr lang="en-US" dirty="0" err="1"/>
              <a:t>haematologist</a:t>
            </a:r>
            <a:r>
              <a:rPr lang="en-US" dirty="0"/>
              <a:t> if the woman has DIC. </a:t>
            </a:r>
          </a:p>
          <a:p>
            <a:endParaRPr lang="ar-IQ" dirty="0"/>
          </a:p>
          <a:p>
            <a:r>
              <a:rPr lang="en-US" b="1" dirty="0"/>
              <a:t>suppression of lactation </a:t>
            </a:r>
            <a:endParaRPr lang="en-US" dirty="0"/>
          </a:p>
          <a:p>
            <a:r>
              <a:rPr lang="en-US" dirty="0"/>
              <a:t> </a:t>
            </a:r>
            <a:r>
              <a:rPr lang="en-US" dirty="0" err="1"/>
              <a:t>Cabergoline</a:t>
            </a:r>
            <a:r>
              <a:rPr lang="en-US" dirty="0"/>
              <a:t> is superior to </a:t>
            </a:r>
            <a:r>
              <a:rPr lang="en-US" dirty="0" err="1"/>
              <a:t>bromocriptine</a:t>
            </a:r>
            <a:r>
              <a:rPr lang="en-US" dirty="0"/>
              <a:t>. </a:t>
            </a:r>
          </a:p>
          <a:p>
            <a:r>
              <a:rPr lang="en-US" dirty="0"/>
              <a:t> Dopamine agonists should not be given to women with hypertension or pre-eclampsia. </a:t>
            </a:r>
          </a:p>
          <a:p>
            <a:endParaRPr lang="ar-IQ" dirty="0"/>
          </a:p>
          <a:p>
            <a:r>
              <a:rPr lang="en-US" b="1" dirty="0"/>
              <a:t>Who should be informed of events? </a:t>
            </a:r>
            <a:endParaRPr lang="en-US" dirty="0"/>
          </a:p>
          <a:p>
            <a:r>
              <a:rPr lang="en-US" dirty="0"/>
              <a:t> All staff responsible for care of the woman during pregnancy and afterwards should be informed of events. </a:t>
            </a:r>
          </a:p>
          <a:p>
            <a:r>
              <a:rPr lang="en-US" dirty="0"/>
              <a:t> All existing appointments should be cancelled.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7305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best practice for use of interventions that might aid psychological recovery? </a:t>
            </a:r>
            <a:endParaRPr lang="en-US" dirty="0"/>
          </a:p>
          <a:p>
            <a:r>
              <a:rPr lang="en-US" dirty="0"/>
              <a:t> </a:t>
            </a:r>
            <a:r>
              <a:rPr lang="en-US" dirty="0" err="1"/>
              <a:t>Carers</a:t>
            </a:r>
            <a:r>
              <a:rPr lang="en-US" dirty="0"/>
              <a:t> should be aware of to possible variations in individual approaches to death. </a:t>
            </a:r>
          </a:p>
          <a:p>
            <a:r>
              <a:rPr lang="en-US" dirty="0"/>
              <a:t> Counselling should be offered to all women and their partners and other family members. </a:t>
            </a:r>
          </a:p>
          <a:p>
            <a:r>
              <a:rPr lang="en-US" dirty="0"/>
              <a:t> Parents should be advised about support groups.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973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advice should be given about fertility?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US" dirty="0"/>
              <a:t>Information about fertility and contraception should be offered to mothers before returning home. </a:t>
            </a:r>
          </a:p>
          <a:p>
            <a:r>
              <a:rPr lang="en-US" dirty="0"/>
              <a:t> Mothers are vulnerable to psychological disorders when conception occurs soon after the loss. </a:t>
            </a:r>
          </a:p>
          <a:p>
            <a:r>
              <a:rPr lang="en-US" dirty="0"/>
              <a:t> Some women not be aware they might conceive before their first menstrual period.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7465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What are the recommendations for the content of the follow-up appointment? </a:t>
            </a:r>
            <a:endParaRPr lang="en-US" dirty="0"/>
          </a:p>
          <a:p>
            <a:r>
              <a:rPr lang="en-US" dirty="0"/>
              <a:t> the cause of late IUFD, chance of recurrence and any means of preventing further loss. </a:t>
            </a:r>
          </a:p>
          <a:p>
            <a:r>
              <a:rPr lang="en-US" dirty="0"/>
              <a:t> General </a:t>
            </a:r>
            <a:r>
              <a:rPr lang="en-US" dirty="0" err="1"/>
              <a:t>prepregnancy</a:t>
            </a:r>
            <a:r>
              <a:rPr lang="en-US" dirty="0"/>
              <a:t> advice: support for smoking cessation and to consider weight loss if BMI&gt;25. </a:t>
            </a:r>
          </a:p>
          <a:p>
            <a:r>
              <a:rPr lang="en-US" dirty="0"/>
              <a:t> benefit of delaying conception until severe psychological issues have been resolved. </a:t>
            </a:r>
          </a:p>
          <a:p>
            <a:r>
              <a:rPr lang="en-US" dirty="0"/>
              <a:t> The meeting should be documented for the parents in a letter that includes an agreed outline plan for future pregnancy. </a:t>
            </a:r>
          </a:p>
          <a:p>
            <a:endParaRPr lang="ar-IQ" dirty="0"/>
          </a:p>
          <a:p>
            <a:r>
              <a:rPr lang="en-US" b="1" dirty="0"/>
              <a:t>Recommendations for pregnancy following unexplained stillbirth </a:t>
            </a:r>
            <a:endParaRPr lang="en-US" dirty="0"/>
          </a:p>
          <a:p>
            <a:r>
              <a:rPr lang="en-US" dirty="0"/>
              <a:t> </a:t>
            </a:r>
            <a:r>
              <a:rPr lang="en-US" dirty="0" err="1"/>
              <a:t>Carers</a:t>
            </a:r>
            <a:r>
              <a:rPr lang="en-US" dirty="0"/>
              <a:t> should ensure they read all the notes of stillbirth thoroughly before seeing the woman. </a:t>
            </a:r>
          </a:p>
          <a:p>
            <a:r>
              <a:rPr lang="en-US" dirty="0"/>
              <a:t> Women with a previous unexplained IUFD should be recommended to: </a:t>
            </a:r>
          </a:p>
          <a:p>
            <a:r>
              <a:rPr lang="en-US" dirty="0"/>
              <a:t> have obstetric antenatal care. </a:t>
            </a:r>
          </a:p>
          <a:p>
            <a:r>
              <a:rPr lang="en-US" dirty="0"/>
              <a:t> have screening for gestational diabetes. </a:t>
            </a:r>
          </a:p>
          <a:p>
            <a:r>
              <a:rPr lang="en-US" dirty="0"/>
              <a:t> serial assessment of growth by ultrasound biometry if the stillborn was SGA.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2174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Recommendations for the management of future delivery after unexplained stillbirth </a:t>
            </a:r>
            <a:endParaRPr lang="en-US" dirty="0"/>
          </a:p>
          <a:p>
            <a:r>
              <a:rPr lang="en-US" dirty="0"/>
              <a:t> birth at a specialist maternity unit. </a:t>
            </a:r>
          </a:p>
          <a:p>
            <a:r>
              <a:rPr lang="en-US" dirty="0"/>
              <a:t> Maternal request for scheduled birth should take into account: </a:t>
            </a:r>
          </a:p>
          <a:p>
            <a:r>
              <a:rPr lang="en-US" dirty="0"/>
              <a:t> The gestational age of the previous IUFD, </a:t>
            </a:r>
          </a:p>
          <a:p>
            <a:r>
              <a:rPr lang="en-US" dirty="0"/>
              <a:t> previous intrapartum history </a:t>
            </a:r>
          </a:p>
          <a:p>
            <a:r>
              <a:rPr lang="en-US" dirty="0"/>
              <a:t> the safety of induction of </a:t>
            </a:r>
            <a:r>
              <a:rPr lang="en-US" dirty="0" err="1"/>
              <a:t>labour</a:t>
            </a:r>
            <a:r>
              <a:rPr lang="en-US" dirty="0"/>
              <a:t>. </a:t>
            </a:r>
          </a:p>
          <a:p>
            <a:endParaRPr lang="ar-IQ" dirty="0"/>
          </a:p>
          <a:p>
            <a:r>
              <a:rPr lang="en-US" b="1" dirty="0"/>
              <a:t>Recommendations for maternal care after the next birth </a:t>
            </a:r>
            <a:endParaRPr lang="en-US" dirty="0"/>
          </a:p>
          <a:p>
            <a:r>
              <a:rPr lang="en-US" dirty="0"/>
              <a:t> aware for postpartum depression particularly if women conceived within &lt;12 months from IUFD </a:t>
            </a:r>
          </a:p>
          <a:p>
            <a:r>
              <a:rPr lang="en-US" dirty="0"/>
              <a:t> maternal bonding can be adversely affected.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536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</a:rPr>
              <a:t>Diagnosis</a:t>
            </a:r>
            <a:r>
              <a:rPr lang="en-US" b="1" dirty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History </a:t>
            </a:r>
          </a:p>
          <a:p>
            <a:pPr marL="0" indent="0">
              <a:buNone/>
            </a:pPr>
            <a:r>
              <a:rPr lang="en-US" b="1" dirty="0" smtClean="0"/>
              <a:t>Examination</a:t>
            </a:r>
            <a:endParaRPr lang="ar-IQ" b="1" dirty="0"/>
          </a:p>
          <a:p>
            <a:r>
              <a:rPr lang="en-US" b="1" dirty="0"/>
              <a:t>Real-time ultrasonography is essential for the accurate diagnosis of IUFD. </a:t>
            </a:r>
          </a:p>
          <a:p>
            <a:r>
              <a:rPr lang="en-US" b="1" dirty="0"/>
              <a:t> A second opinion should be obtained whenever practically possible. </a:t>
            </a:r>
          </a:p>
          <a:p>
            <a:r>
              <a:rPr lang="en-US" b="1" dirty="0" smtClean="0"/>
              <a:t> </a:t>
            </a:r>
            <a:r>
              <a:rPr lang="en-US" b="1" dirty="0"/>
              <a:t>Offer repeat scan If the mother reports passive fetal movement after the scan to </a:t>
            </a:r>
            <a:r>
              <a:rPr lang="en-US" b="1" dirty="0" smtClean="0"/>
              <a:t>diagnose </a:t>
            </a:r>
            <a:r>
              <a:rPr lang="en-US" b="1" dirty="0"/>
              <a:t>IUFD. </a:t>
            </a:r>
          </a:p>
          <a:p>
            <a:r>
              <a:rPr lang="en-US" b="1" dirty="0"/>
              <a:t> If Imaging technically difficult, (maternal obesity, abdominal scars and oligohydramnios), views can be augmented with </a:t>
            </a:r>
            <a:r>
              <a:rPr lang="en-US" b="1" dirty="0" err="1"/>
              <a:t>colour</a:t>
            </a:r>
            <a:r>
              <a:rPr lang="en-US" b="1" dirty="0"/>
              <a:t> Doppler of the fetal heart and umbilical cord.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016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Diagnosis</a:t>
            </a:r>
            <a:r>
              <a:rPr lang="en-US" b="1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US" b="1" dirty="0"/>
              <a:t>other secondary features for IUFD might be seen: </a:t>
            </a:r>
          </a:p>
          <a:p>
            <a:r>
              <a:rPr lang="en-US" b="1" dirty="0"/>
              <a:t> </a:t>
            </a:r>
            <a:r>
              <a:rPr lang="en-US" b="1" dirty="0" err="1"/>
              <a:t>spalding</a:t>
            </a:r>
            <a:r>
              <a:rPr lang="en-US" b="1" dirty="0"/>
              <a:t> sign, </a:t>
            </a:r>
          </a:p>
          <a:p>
            <a:r>
              <a:rPr lang="en-US" b="1" dirty="0"/>
              <a:t> hydrops and gross skin </a:t>
            </a:r>
            <a:r>
              <a:rPr lang="en-US" b="1" dirty="0" err="1"/>
              <a:t>oedema</a:t>
            </a:r>
            <a:r>
              <a:rPr lang="en-US" b="1" dirty="0"/>
              <a:t> </a:t>
            </a:r>
          </a:p>
          <a:p>
            <a:r>
              <a:rPr lang="en-US" b="1" dirty="0"/>
              <a:t> </a:t>
            </a:r>
            <a:r>
              <a:rPr lang="en-US" b="1" dirty="0" err="1"/>
              <a:t>unrecognisable</a:t>
            </a:r>
            <a:r>
              <a:rPr lang="en-US" b="1" dirty="0"/>
              <a:t> fetal mass due to maceration. </a:t>
            </a:r>
          </a:p>
          <a:p>
            <a:r>
              <a:rPr lang="en-US" b="1" dirty="0"/>
              <a:t> </a:t>
            </a:r>
            <a:r>
              <a:rPr lang="en-US" b="1" dirty="0" err="1"/>
              <a:t>Intrafetal</a:t>
            </a:r>
            <a:r>
              <a:rPr lang="en-US" b="1" dirty="0"/>
              <a:t> gas (within the heart, blood vessels and joints) </a:t>
            </a:r>
          </a:p>
          <a:p>
            <a:r>
              <a:rPr lang="en-US" b="1" dirty="0"/>
              <a:t> occult placental abruption.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371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discussing the diagnosis and subsequent care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 If the woman is unaccompanied, offer should be made to call her partner, relatives or friends. </a:t>
            </a:r>
          </a:p>
          <a:p>
            <a:r>
              <a:rPr lang="en-US" b="1" dirty="0"/>
              <a:t> Discussions should support maternal/parental choice. </a:t>
            </a:r>
          </a:p>
          <a:p>
            <a:r>
              <a:rPr lang="en-US" b="1" dirty="0"/>
              <a:t> offer written information to supplement discussions.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69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general principles of investigation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/>
          </a:p>
          <a:p>
            <a:r>
              <a:rPr lang="en-US" b="1" dirty="0"/>
              <a:t>Clinical assessment and investigation </a:t>
            </a:r>
            <a:r>
              <a:rPr lang="en-US" b="1" dirty="0" smtClean="0"/>
              <a:t>: </a:t>
            </a:r>
            <a:endParaRPr lang="en-US" b="1" dirty="0"/>
          </a:p>
          <a:p>
            <a:r>
              <a:rPr lang="en-US" b="1" dirty="0"/>
              <a:t> assess maternal wellbeing including: </a:t>
            </a:r>
          </a:p>
          <a:p>
            <a:r>
              <a:rPr lang="en-US" b="1" dirty="0"/>
              <a:t> coagulopathy. risk of DIC: 10% within 4 weeks of late IUFD, rising to 30% thereafter. </a:t>
            </a:r>
          </a:p>
          <a:p>
            <a:r>
              <a:rPr lang="en-US" b="1" dirty="0"/>
              <a:t>Tests should be repeated twice weekly in women who choose expectant management. </a:t>
            </a:r>
          </a:p>
          <a:p>
            <a:r>
              <a:rPr lang="en-US" b="1" dirty="0"/>
              <a:t> pre-eclampsia, </a:t>
            </a:r>
          </a:p>
          <a:p>
            <a:r>
              <a:rPr lang="en-US" b="1" dirty="0"/>
              <a:t> </a:t>
            </a:r>
            <a:r>
              <a:rPr lang="en-US" b="1" dirty="0" err="1"/>
              <a:t>chorioamnionitis</a:t>
            </a:r>
            <a:r>
              <a:rPr lang="en-US" b="1" dirty="0"/>
              <a:t> </a:t>
            </a:r>
          </a:p>
          <a:p>
            <a:r>
              <a:rPr lang="en-US" b="1" dirty="0"/>
              <a:t> placental abruption. </a:t>
            </a:r>
          </a:p>
          <a:p>
            <a:r>
              <a:rPr lang="en-US" b="1" dirty="0"/>
              <a:t> determine the cause of death, </a:t>
            </a:r>
          </a:p>
          <a:p>
            <a:r>
              <a:rPr lang="en-US" b="1" dirty="0"/>
              <a:t> the chance of recurrence.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752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recommendations for women with an IUFD who are rhesus D-negative </a:t>
            </a:r>
            <a:endParaRPr lang="en-US" dirty="0"/>
          </a:p>
          <a:p>
            <a:r>
              <a:rPr lang="en-US" dirty="0"/>
              <a:t> </a:t>
            </a:r>
            <a:r>
              <a:rPr lang="en-US" b="1" dirty="0" err="1"/>
              <a:t>Kleihauer</a:t>
            </a:r>
            <a:r>
              <a:rPr lang="en-US" b="1" dirty="0"/>
              <a:t> test for </a:t>
            </a:r>
            <a:r>
              <a:rPr lang="en-US" b="1" dirty="0" err="1"/>
              <a:t>RhD</a:t>
            </a:r>
            <a:r>
              <a:rPr lang="en-US" b="1" dirty="0"/>
              <a:t>-negative women to assess FMH. </a:t>
            </a:r>
          </a:p>
          <a:p>
            <a:r>
              <a:rPr lang="en-US" b="1" dirty="0"/>
              <a:t> Anti-</a:t>
            </a:r>
            <a:r>
              <a:rPr lang="en-US" b="1" dirty="0" err="1"/>
              <a:t>RhD</a:t>
            </a:r>
            <a:r>
              <a:rPr lang="en-US" b="1" dirty="0"/>
              <a:t> should be administered and dose should be adjusted according to </a:t>
            </a:r>
            <a:r>
              <a:rPr lang="en-US" b="1" dirty="0" err="1"/>
              <a:t>Kleihauer</a:t>
            </a:r>
            <a:r>
              <a:rPr lang="en-US" b="1" dirty="0"/>
              <a:t> test. </a:t>
            </a:r>
          </a:p>
          <a:p>
            <a:r>
              <a:rPr lang="en-US" b="1" dirty="0"/>
              <a:t> The </a:t>
            </a:r>
            <a:r>
              <a:rPr lang="en-US" b="1" dirty="0" err="1"/>
              <a:t>baby‟s</a:t>
            </a:r>
            <a:r>
              <a:rPr lang="en-US" b="1" dirty="0"/>
              <a:t> blood group can be obtained from the baby or cord or using (</a:t>
            </a:r>
            <a:r>
              <a:rPr lang="en-US" b="1" dirty="0" err="1"/>
              <a:t>ffDNA</a:t>
            </a:r>
            <a:r>
              <a:rPr lang="en-US" b="1" dirty="0"/>
              <a:t>) from maternal blood.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248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Eitology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US" b="1" dirty="0" smtClean="0"/>
              <a:t>Antepartum </a:t>
            </a:r>
            <a:r>
              <a:rPr lang="en-US" b="1" dirty="0"/>
              <a:t>conditions include : </a:t>
            </a:r>
          </a:p>
          <a:p>
            <a:r>
              <a:rPr lang="en-US" b="1" dirty="0" smtClean="0"/>
              <a:t>        </a:t>
            </a:r>
            <a:r>
              <a:rPr lang="en-US" b="1" dirty="0"/>
              <a:t>congenital malformation,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congenital </a:t>
            </a:r>
            <a:r>
              <a:rPr lang="en-US" b="1" dirty="0"/>
              <a:t>fetal infection,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antepartum </a:t>
            </a:r>
            <a:r>
              <a:rPr lang="en-US" b="1" dirty="0" err="1"/>
              <a:t>haemorrhage</a:t>
            </a:r>
            <a:r>
              <a:rPr lang="en-US" b="1" dirty="0"/>
              <a:t>,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pre-eclampsia </a:t>
            </a:r>
            <a:endParaRPr lang="en-US" b="1" dirty="0"/>
          </a:p>
          <a:p>
            <a:r>
              <a:rPr lang="en-US" b="1" dirty="0"/>
              <a:t> </a:t>
            </a:r>
            <a:r>
              <a:rPr lang="en-US" b="1" dirty="0" smtClean="0"/>
              <a:t>        maternal </a:t>
            </a:r>
            <a:r>
              <a:rPr lang="en-US" b="1" dirty="0"/>
              <a:t>disease such as diabetes mellitus.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138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Eitology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US" b="1" dirty="0">
                <a:cs typeface="+mj-cs"/>
              </a:rPr>
              <a:t>I</a:t>
            </a:r>
            <a:r>
              <a:rPr lang="en-US" b="1" dirty="0" smtClean="0">
                <a:cs typeface="+mj-cs"/>
              </a:rPr>
              <a:t>ntrapartum </a:t>
            </a:r>
            <a:r>
              <a:rPr lang="en-US" b="1" dirty="0">
                <a:cs typeface="+mj-cs"/>
              </a:rPr>
              <a:t>conditions include: </a:t>
            </a:r>
          </a:p>
          <a:p>
            <a:r>
              <a:rPr lang="en-US" b="1" dirty="0">
                <a:cs typeface="+mj-cs"/>
              </a:rPr>
              <a:t> placental </a:t>
            </a:r>
            <a:r>
              <a:rPr lang="en-US" b="1" dirty="0" smtClean="0">
                <a:cs typeface="+mj-cs"/>
              </a:rPr>
              <a:t>abruption</a:t>
            </a:r>
            <a:r>
              <a:rPr lang="en-US" b="1" dirty="0">
                <a:cs typeface="+mj-cs"/>
              </a:rPr>
              <a:t>.</a:t>
            </a:r>
            <a:endParaRPr lang="en-US" b="1" dirty="0">
              <a:cs typeface="+mj-cs"/>
            </a:endParaRPr>
          </a:p>
          <a:p>
            <a:r>
              <a:rPr lang="en-US" b="1" dirty="0">
                <a:cs typeface="+mj-cs"/>
              </a:rPr>
              <a:t> maternal and fetal </a:t>
            </a:r>
            <a:r>
              <a:rPr lang="en-US" b="1" dirty="0" smtClean="0">
                <a:cs typeface="+mj-cs"/>
              </a:rPr>
              <a:t>infection. </a:t>
            </a:r>
            <a:endParaRPr lang="en-US" b="1" dirty="0">
              <a:cs typeface="+mj-cs"/>
            </a:endParaRPr>
          </a:p>
          <a:p>
            <a:r>
              <a:rPr lang="en-US" b="1" dirty="0">
                <a:cs typeface="+mj-cs"/>
              </a:rPr>
              <a:t> cord </a:t>
            </a:r>
            <a:r>
              <a:rPr lang="en-US" b="1" dirty="0" smtClean="0">
                <a:cs typeface="+mj-cs"/>
              </a:rPr>
              <a:t>prolapse. </a:t>
            </a:r>
            <a:endParaRPr lang="en-US" b="1" dirty="0">
              <a:cs typeface="+mj-cs"/>
            </a:endParaRPr>
          </a:p>
          <a:p>
            <a:r>
              <a:rPr lang="en-US" b="1" dirty="0">
                <a:cs typeface="+mj-cs"/>
              </a:rPr>
              <a:t> idiopathic hypoxia–acidosis </a:t>
            </a:r>
          </a:p>
          <a:p>
            <a:r>
              <a:rPr lang="en-US" b="1" dirty="0">
                <a:cs typeface="+mj-cs"/>
              </a:rPr>
              <a:t> uterine rupture.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321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1645</Words>
  <Application>Microsoft Office PowerPoint</Application>
  <PresentationFormat>Widescreen</PresentationFormat>
  <Paragraphs>186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LATE INTRAUTERINE FETAL DEATH AND STILLBIRTH </vt:lpstr>
      <vt:lpstr>Background  </vt:lpstr>
      <vt:lpstr>Diagnosis </vt:lpstr>
      <vt:lpstr>Diagnosis </vt:lpstr>
      <vt:lpstr>discussing the diagnosis and subsequent care</vt:lpstr>
      <vt:lpstr>The general principles of investigation </vt:lpstr>
      <vt:lpstr>PowerPoint Presentation</vt:lpstr>
      <vt:lpstr>Eitology</vt:lpstr>
      <vt:lpstr>Eitology</vt:lpstr>
      <vt:lpstr>PowerPoint Presentation</vt:lpstr>
      <vt:lpstr>PowerPoint Presentation</vt:lpstr>
      <vt:lpstr>PowerPoint Presentation</vt:lpstr>
      <vt:lpstr>PowerPoint Presentation</vt:lpstr>
      <vt:lpstr>The best practice guidance for cytogenetic analysis of the baby  </vt:lpstr>
      <vt:lpstr>the guidance on perinatal postmortem examination  </vt:lpstr>
      <vt:lpstr>Postmortem examination</vt:lpstr>
      <vt:lpstr>timing and mode of birth  </vt:lpstr>
      <vt:lpstr>IOL for a woman with an unscarred uterus  </vt:lpstr>
      <vt:lpstr>IOL for a woman with an scarred uterus  </vt:lpstr>
      <vt:lpstr>What are considered suitable facilities for labour?  </vt:lpstr>
      <vt:lpstr>Puerperium  </vt:lpstr>
      <vt:lpstr>PowerPoint Presentation</vt:lpstr>
      <vt:lpstr>What advice should be given about fertility?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INTRAUTERINE FETAL DEATH AND STILLBIRTH </dc:title>
  <dc:creator>SAMSUNG</dc:creator>
  <cp:lastModifiedBy>SAMSUNG</cp:lastModifiedBy>
  <cp:revision>9</cp:revision>
  <dcterms:created xsi:type="dcterms:W3CDTF">2021-05-30T21:12:05Z</dcterms:created>
  <dcterms:modified xsi:type="dcterms:W3CDTF">2021-06-01T07:56:59Z</dcterms:modified>
</cp:coreProperties>
</file>